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9"/>
  </p:notesMasterIdLst>
  <p:sldIdLst>
    <p:sldId id="356" r:id="rId5"/>
    <p:sldId id="363" r:id="rId6"/>
    <p:sldId id="351" r:id="rId7"/>
    <p:sldId id="257" r:id="rId8"/>
    <p:sldId id="360" r:id="rId9"/>
    <p:sldId id="350" r:id="rId10"/>
    <p:sldId id="357" r:id="rId11"/>
    <p:sldId id="284" r:id="rId12"/>
    <p:sldId id="361" r:id="rId13"/>
    <p:sldId id="344" r:id="rId14"/>
    <p:sldId id="285" r:id="rId15"/>
    <p:sldId id="364" r:id="rId16"/>
    <p:sldId id="347" r:id="rId17"/>
    <p:sldId id="36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D1579C-F8CA-48E7-8E25-60657B867D31}" v="2932" dt="2022-12-06T05:48:08.190"/>
  </p1510:revLst>
</p1510:revInfo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55" autoAdjust="0"/>
    <p:restoredTop sz="94634" autoAdjust="0"/>
  </p:normalViewPr>
  <p:slideViewPr>
    <p:cSldViewPr snapToGrid="0">
      <p:cViewPr>
        <p:scale>
          <a:sx n="100" d="100"/>
          <a:sy n="100" d="100"/>
        </p:scale>
        <p:origin x="-331" y="-494"/>
      </p:cViewPr>
      <p:guideLst>
        <p:guide pos="384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86365-1DE3-4206-8631-568DB8EFC2CA}" type="datetimeFigureOut">
              <a:rPr lang="en-US" smtClean="0"/>
              <a:t>12/5/2022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E557C-9E66-43F1-9F87-179A985BA4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E557C-9E66-43F1-9F87-179A985BA47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12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43884"/>
            <a:ext cx="10058400" cy="3760891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2459736"/>
            <a:ext cx="9912096" cy="3760891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1268337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281657"/>
            <a:ext cx="4157296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12/5/2022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/>
            <a:r>
              <a:rPr lang="en-US" noProof="0" dirty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12/5/2022</a:t>
            </a:fld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anchor="ctr">
            <a:normAutofit/>
          </a:bodyPr>
          <a:lstStyle>
            <a:lvl1pPr marL="342900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2pPr>
            <a:lvl3pPr marL="61264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3pPr>
            <a:lvl4pPr marL="79552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4pPr>
            <a:lvl5pPr marL="97840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1283833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30936"/>
            <a:ext cx="4589130" cy="5586984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30936"/>
            <a:ext cx="10921998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noProof="0" smtClean="0"/>
              <a:t>12/5/2022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vasista/sentiment-analysis-using-svm-338d418e3ff1#:~:text=SVM%20performs%20classification%20by%20finding,plotted%20in%20n%2Ddimensional%20space.&amp;text=The%20tuning%20parameter%20Kernel%20%E2%80%94%20%E2%80%9CRBF,prior%20knowledge%20about%20the%20data" TargetMode="External"/><Relationship Id="rId2" Type="http://schemas.openxmlformats.org/officeDocument/2006/relationships/hyperlink" Target="https://www.analyticsvidhya.com/blog/2017/09/understaing-support-vector-machine-example-code/" TargetMode="Externa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cnb.cx/1xsBWIT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5179534" cy="3566160"/>
          </a:xfrm>
        </p:spPr>
        <p:txBody>
          <a:bodyPr anchor="b">
            <a:normAutofit/>
          </a:bodyPr>
          <a:lstStyle/>
          <a:p>
            <a:r>
              <a:rPr lang="en-US" sz="4400" dirty="0"/>
              <a:t>Apple inc. Twitter sentiment analysis and stock correlation</a:t>
            </a:r>
          </a:p>
        </p:txBody>
      </p:sp>
      <p:pic>
        <p:nvPicPr>
          <p:cNvPr id="6" name="Content Placeholder 6" descr="giraffe with its head above clouds">
            <a:extLst>
              <a:ext uri="{FF2B5EF4-FFF2-40B4-BE49-F238E27FC236}">
                <a16:creationId xmlns:a16="http://schemas.microsoft.com/office/drawing/2014/main" id="{09C780CE-8C54-48A3-BDFB-269FD35E37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974868" y="627147"/>
            <a:ext cx="4589005" cy="560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metrics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35406D9-23FD-5FFF-724C-5ABCF046BF07}"/>
              </a:ext>
            </a:extLst>
          </p:cNvPr>
          <p:cNvSpPr txBox="1"/>
          <p:nvPr/>
        </p:nvSpPr>
        <p:spPr>
          <a:xfrm>
            <a:off x="1246908" y="2229322"/>
            <a:ext cx="6788727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zh-CN" altLang="en-US">
                <a:ea typeface="宋体"/>
              </a:rPr>
              <a:t>Precision</a:t>
            </a:r>
            <a:endParaRPr lang="zh-CN" altLang="en-US">
              <a:ea typeface="宋体" panose="02010600030101010101" pitchFamily="2" charset="-122"/>
              <a:cs typeface="+mn-lt"/>
            </a:endParaRPr>
          </a:p>
          <a:p>
            <a:r>
              <a:rPr lang="en-CA" altLang="zh-CN" i="1" dirty="0">
                <a:ea typeface="+mn-lt"/>
                <a:cs typeface="+mn-lt"/>
              </a:rPr>
              <a:t>     Precision</a:t>
            </a:r>
            <a:r>
              <a:rPr lang="en-CA" altLang="zh-CN" dirty="0">
                <a:ea typeface="+mn-lt"/>
                <a:cs typeface="+mn-lt"/>
              </a:rPr>
              <a:t> </a:t>
            </a:r>
            <a:r>
              <a:rPr lang="zh-CN">
                <a:ea typeface="+mn-lt"/>
                <a:cs typeface="+mn-lt"/>
              </a:rPr>
              <a:t>= </a:t>
            </a:r>
            <a:r>
              <a:rPr lang="en-US" altLang="zh-CN" dirty="0">
                <a:ea typeface="+mn-lt"/>
                <a:cs typeface="+mn-lt"/>
              </a:rPr>
              <a:t>T</a:t>
            </a:r>
            <a:r>
              <a:rPr lang="zh-CN">
                <a:ea typeface="+mn-lt"/>
                <a:cs typeface="+mn-lt"/>
              </a:rPr>
              <a:t>P /</a:t>
            </a:r>
            <a:r>
              <a:rPr lang="zh-CN" altLang="en-US">
                <a:ea typeface="+mn-lt"/>
                <a:cs typeface="+mn-lt"/>
              </a:rPr>
              <a:t> TP + FP</a:t>
            </a:r>
            <a:br>
              <a:rPr lang="zh-CN" dirty="0">
                <a:ea typeface="+mn-lt"/>
                <a:cs typeface="+mn-lt"/>
              </a:rPr>
            </a:br>
            <a:r>
              <a:rPr lang="zh-CN" altLang="en-US" dirty="0">
                <a:ea typeface="宋体"/>
              </a:rPr>
              <a:t>     </a:t>
            </a:r>
            <a:endParaRPr lang="zh-CN" dirty="0">
              <a:ea typeface="宋体"/>
            </a:endParaRPr>
          </a:p>
          <a:p>
            <a:pPr marL="285750" indent="-285750">
              <a:buFont typeface="Arial"/>
              <a:buChar char="•"/>
            </a:pPr>
            <a:r>
              <a:rPr lang="zh-CN" altLang="en-US">
                <a:ea typeface="宋体"/>
              </a:rPr>
              <a:t>Recall</a:t>
            </a:r>
          </a:p>
          <a:p>
            <a:r>
              <a:rPr lang="zh-CN" altLang="en-US">
                <a:ea typeface="宋体"/>
              </a:rPr>
              <a:t>     Recall = TP / TP + FN</a:t>
            </a:r>
            <a:endParaRPr lang="zh-CN" altLang="en-US" dirty="0">
              <a:ea typeface="宋体"/>
            </a:endParaRPr>
          </a:p>
          <a:p>
            <a:pPr marL="285750" indent="-285750">
              <a:buFont typeface="Arial"/>
              <a:buChar char="•"/>
            </a:pPr>
            <a:endParaRPr lang="zh-CN" altLang="en-US" dirty="0">
              <a:ea typeface="宋体"/>
            </a:endParaRPr>
          </a:p>
          <a:p>
            <a:pPr marL="285750" indent="-285750">
              <a:buFont typeface="Arial"/>
              <a:buChar char="•"/>
            </a:pPr>
            <a:r>
              <a:rPr lang="zh-CN" altLang="en-US">
                <a:ea typeface="宋体"/>
              </a:rPr>
              <a:t>F1 – score</a:t>
            </a:r>
            <a:endParaRPr lang="zh-CN" altLang="en-US" dirty="0">
              <a:ea typeface="宋体"/>
            </a:endParaRPr>
          </a:p>
          <a:p>
            <a:r>
              <a:rPr lang="zh-CN" altLang="en-US">
                <a:ea typeface="宋体"/>
              </a:rPr>
              <a:t>     F1 – score =  2 * (Precision * Recall) / (Precision + Recall)</a:t>
            </a:r>
            <a:endParaRPr lang="zh-CN" altLang="en-US" dirty="0">
              <a:ea typeface="宋体"/>
            </a:endParaRPr>
          </a:p>
          <a:p>
            <a:endParaRPr lang="zh-CN" altLang="en-US" dirty="0">
              <a:ea typeface="宋体"/>
            </a:endParaRPr>
          </a:p>
          <a:p>
            <a:pPr marL="285750" indent="-285750">
              <a:buFont typeface="Arial"/>
              <a:buChar char="•"/>
            </a:pPr>
            <a:r>
              <a:rPr lang="zh-CN" altLang="en-US">
                <a:ea typeface="宋体"/>
              </a:rPr>
              <a:t>Accuracy = TP + TN / TP + TF + FP + FN</a:t>
            </a:r>
            <a:endParaRPr lang="zh-CN" altLang="en-US" dirty="0"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/>
          <a:lstStyle/>
          <a:p>
            <a:r>
              <a:rPr lang="en-US" dirty="0"/>
              <a:t>AFFIN AND VADER METRIC TABLE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LABELLED WITH LABEL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430184" y="5257321"/>
            <a:ext cx="2919413" cy="583534"/>
          </a:xfrm>
        </p:spPr>
        <p:txBody>
          <a:bodyPr/>
          <a:lstStyle/>
          <a:p>
            <a:r>
              <a:rPr lang="en-US" dirty="0"/>
              <a:t>LABELLED WITH AFFIN</a:t>
            </a:r>
          </a:p>
        </p:txBody>
      </p:sp>
      <p:pic>
        <p:nvPicPr>
          <p:cNvPr id="2" name="图片 2" descr="表格&#10;&#10;已自动生成说明">
            <a:extLst>
              <a:ext uri="{FF2B5EF4-FFF2-40B4-BE49-F238E27FC236}">
                <a16:creationId xmlns:a16="http://schemas.microsoft.com/office/drawing/2014/main" id="{030CA2D4-87DD-7FFF-7B46-41E3A44F0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937" y="2086176"/>
            <a:ext cx="5180341" cy="2874573"/>
          </a:xfrm>
          <a:prstGeom prst="rect">
            <a:avLst/>
          </a:prstGeom>
        </p:spPr>
      </p:pic>
      <p:pic>
        <p:nvPicPr>
          <p:cNvPr id="5" name="图片 5" descr="表格&#10;&#10;已自动生成说明">
            <a:extLst>
              <a:ext uri="{FF2B5EF4-FFF2-40B4-BE49-F238E27FC236}">
                <a16:creationId xmlns:a16="http://schemas.microsoft.com/office/drawing/2014/main" id="{E8DADE46-B925-48B5-4ACC-6A74018B6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129" y="2085749"/>
            <a:ext cx="5155148" cy="287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AAF9404A-7C79-82EC-EDF1-259A387B2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宋体"/>
              </a:rPr>
              <a:t>Future work</a:t>
            </a:r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9D7C207-3315-8F92-FEB8-E43C8C1C181C}"/>
              </a:ext>
            </a:extLst>
          </p:cNvPr>
          <p:cNvSpPr txBox="1"/>
          <p:nvPr/>
        </p:nvSpPr>
        <p:spPr>
          <a:xfrm>
            <a:off x="1209124" y="2317487"/>
            <a:ext cx="7531834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dirty="0">
                <a:ea typeface="+mn-lt"/>
                <a:cs typeface="+mn-lt"/>
              </a:rPr>
              <a:t>     </a:t>
            </a:r>
            <a:endParaRPr lang="zh-CN" dirty="0">
              <a:ea typeface="宋体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zh-CN">
                <a:ea typeface="+mn-lt"/>
                <a:cs typeface="+mn-lt"/>
              </a:rPr>
              <a:t>More feature extraction techniques: bag-of-word, word2vec</a:t>
            </a:r>
            <a:endParaRPr lang="zh-CN">
              <a:ea typeface="宋体"/>
            </a:endParaRPr>
          </a:p>
          <a:p>
            <a:pPr marL="285750" indent="-285750">
              <a:buFont typeface="Arial"/>
              <a:buChar char="•"/>
            </a:pPr>
            <a:r>
              <a:rPr lang="zh-CN" altLang="en-US">
                <a:ea typeface="宋体"/>
              </a:rPr>
              <a:t>Use unigram, bigram, n-gram models before lexicon-based approaches</a:t>
            </a:r>
          </a:p>
          <a:p>
            <a:pPr marL="285750" indent="-285750">
              <a:buFont typeface="Arial"/>
              <a:buChar char="•"/>
            </a:pPr>
            <a:r>
              <a:rPr lang="zh-CN" altLang="en-US">
                <a:ea typeface="宋体"/>
              </a:rPr>
              <a:t>Unsupervised learning model: k-means</a:t>
            </a:r>
            <a:endParaRPr lang="zh-CN" altLang="en-US" dirty="0">
              <a:ea typeface="宋体"/>
            </a:endParaRPr>
          </a:p>
          <a:p>
            <a:pPr marL="285750" indent="-285750">
              <a:buFont typeface="Arial"/>
              <a:buChar char="•"/>
            </a:pPr>
            <a:r>
              <a:rPr lang="zh-CN" altLang="en-US">
                <a:ea typeface="宋体"/>
              </a:rPr>
              <a:t>Deeper leanring model: LSTM</a:t>
            </a:r>
          </a:p>
          <a:p>
            <a:pPr marL="285750" indent="-285750">
              <a:buFont typeface="Arial"/>
              <a:buChar char="•"/>
            </a:pPr>
            <a:r>
              <a:rPr lang="zh-CN" altLang="en-US">
                <a:ea typeface="宋体"/>
              </a:rPr>
              <a:t>Hyperparameter-tuning</a:t>
            </a:r>
            <a:endParaRPr lang="zh-CN" altLang="en-US" dirty="0"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3228331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6" name="Picture Placeholder 5" descr="room with 2 recliners and the back half of a zebra against the wall">
            <a:extLst>
              <a:ext uri="{FF2B5EF4-FFF2-40B4-BE49-F238E27FC236}">
                <a16:creationId xmlns:a16="http://schemas.microsoft.com/office/drawing/2014/main" id="{C0EB8F13-7357-4D3B-B94D-2D33E2BF192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753321" y="634723"/>
            <a:ext cx="8685357" cy="3293065"/>
          </a:xfrm>
        </p:spPr>
      </p:pic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E951B71-D7ED-3152-9F2F-484B3D737548}"/>
              </a:ext>
            </a:extLst>
          </p:cNvPr>
          <p:cNvSpPr txBox="1"/>
          <p:nvPr/>
        </p:nvSpPr>
        <p:spPr>
          <a:xfrm>
            <a:off x="1103194" y="989462"/>
            <a:ext cx="10167580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>
                <a:ea typeface="宋体"/>
              </a:rPr>
              <a:t>References</a:t>
            </a:r>
          </a:p>
          <a:p>
            <a:endParaRPr lang="zh-CN" altLang="en-US" dirty="0">
              <a:ea typeface="宋体"/>
              <a:cs typeface="+mn-lt"/>
            </a:endParaRPr>
          </a:p>
          <a:p>
            <a:r>
              <a:rPr lang="en-US" altLang="zh-CN" dirty="0" err="1">
                <a:ea typeface="+mn-lt"/>
                <a:cs typeface="+mn-lt"/>
              </a:rPr>
              <a:t>Dashtipour</a:t>
            </a:r>
            <a:r>
              <a:rPr lang="en-US" altLang="zh-CN" dirty="0">
                <a:ea typeface="+mn-lt"/>
                <a:cs typeface="+mn-lt"/>
              </a:rPr>
              <a:t>, K., Poria, S., Hussain, A. et al. (2016) Multilingual Sentiment Analysis: State of the Art and Independent Comparison of Techniques. </a:t>
            </a:r>
            <a:r>
              <a:rPr lang="en-US" altLang="zh-CN" dirty="0" err="1">
                <a:ea typeface="+mn-lt"/>
                <a:cs typeface="+mn-lt"/>
              </a:rPr>
              <a:t>Cogn</a:t>
            </a:r>
            <a:r>
              <a:rPr lang="en-US" altLang="zh-CN" dirty="0">
                <a:ea typeface="+mn-lt"/>
                <a:cs typeface="+mn-lt"/>
              </a:rPr>
              <a:t> </a:t>
            </a:r>
            <a:r>
              <a:rPr lang="en-US" altLang="zh-CN" dirty="0" err="1">
                <a:ea typeface="+mn-lt"/>
                <a:cs typeface="+mn-lt"/>
              </a:rPr>
              <a:t>Comput</a:t>
            </a:r>
            <a:r>
              <a:rPr lang="en-US" altLang="zh-CN" dirty="0">
                <a:ea typeface="+mn-lt"/>
                <a:cs typeface="+mn-lt"/>
              </a:rPr>
              <a:t> 8, 757–771.</a:t>
            </a:r>
            <a:endParaRPr lang="zh-CN" altLang="en-US" dirty="0">
              <a:ea typeface="+mn-lt"/>
              <a:cs typeface="+mn-lt"/>
            </a:endParaRPr>
          </a:p>
          <a:p>
            <a:endParaRPr lang="en-US" altLang="zh-CN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Sunil Ray. (2017) Understanding Support Vector Machine (SVM) algorithm from examples (along with code), </a:t>
            </a:r>
            <a:r>
              <a:rPr lang="en-US" dirty="0">
                <a:ea typeface="+mn-lt"/>
                <a:cs typeface="+mn-lt"/>
                <a:hlinkClick r:id="rId2"/>
              </a:rPr>
              <a:t>https://www.analyticsvidhya.com/blog/2017/09/understaing-support-vector-machine-example-code/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Reddy, V. (2020, June 23). </a:t>
            </a:r>
            <a:r>
              <a:rPr lang="en-US" i="1" dirty="0">
                <a:ea typeface="+mn-lt"/>
                <a:cs typeface="+mn-lt"/>
              </a:rPr>
              <a:t>Sentiment analysis using SVM</a:t>
            </a:r>
            <a:r>
              <a:rPr lang="en-US" dirty="0">
                <a:ea typeface="+mn-lt"/>
                <a:cs typeface="+mn-lt"/>
              </a:rPr>
              <a:t>. Medium. Retrieved December 6, 2022, from </a:t>
            </a:r>
            <a:r>
              <a:rPr lang="en-US" dirty="0">
                <a:ea typeface="+mn-lt"/>
                <a:cs typeface="+mn-lt"/>
                <a:hlinkClick r:id="rId3"/>
              </a:rPr>
              <a:t>https://medium.com/@vasista/sentiment-analysis-using-svm-338d418e3ff1#:~:text=SVM%20performs%20classification%20by%20finding,plotted%20in%20n%2Ddimensional%20space.&amp;text=The%20tuning%20parameter%20Kernel%20%E2%80%94%20%E2%80%9CRBF,prior%20knowledge%20about%20the%20data</a:t>
            </a:r>
            <a:r>
              <a:rPr lang="en-US" dirty="0">
                <a:ea typeface="+mn-lt"/>
                <a:cs typeface="+mn-lt"/>
              </a:rPr>
              <a:t>. </a:t>
            </a:r>
            <a:endParaRPr lang="en-US" dirty="0"/>
          </a:p>
          <a:p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0686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D868BD7-3F91-51D3-515A-A7DCA0B1C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CN" altLang="en-US">
                <a:ea typeface="宋体"/>
              </a:rPr>
              <a:t>Sentiment analysis is the process to determine whether the text (e.g. comments, tweets, reviews) is positive, neutral or negative.</a:t>
            </a:r>
            <a:endParaRPr lang="zh-CN" altLang="en-US" dirty="0">
              <a:ea typeface="宋体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BF8BE0B-C6BE-0515-AAC7-69CAC69CD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宋体"/>
              </a:rPr>
              <a:t>Sentiment analysis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350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91F52C-47D7-432A-87D0-D88597D07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767" y="897472"/>
            <a:ext cx="10058400" cy="1289304"/>
          </a:xfrm>
        </p:spPr>
        <p:txBody>
          <a:bodyPr/>
          <a:lstStyle/>
          <a:p>
            <a:r>
              <a:rPr lang="en-US" dirty="0"/>
              <a:t>Framework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95DE80BC-1551-B9E8-3FA9-A407D6E6C312}"/>
              </a:ext>
            </a:extLst>
          </p:cNvPr>
          <p:cNvSpPr/>
          <p:nvPr/>
        </p:nvSpPr>
        <p:spPr>
          <a:xfrm>
            <a:off x="906843" y="3425850"/>
            <a:ext cx="1435834" cy="7431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latin typeface="Times New Roman"/>
              <a:ea typeface="宋体"/>
              <a:cs typeface="Times New Roman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688A3E-D569-9256-AB9C-97E6C68437B6}"/>
              </a:ext>
            </a:extLst>
          </p:cNvPr>
          <p:cNvSpPr txBox="1"/>
          <p:nvPr/>
        </p:nvSpPr>
        <p:spPr>
          <a:xfrm>
            <a:off x="1057983" y="3639966"/>
            <a:ext cx="115874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>
                <a:ea typeface="宋体"/>
              </a:rPr>
              <a:t>Dataset</a:t>
            </a:r>
            <a:endParaRPr lang="zh-CN" altLang="en-US"/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B4990122-FBF8-F897-2FE2-4195E2602237}"/>
              </a:ext>
            </a:extLst>
          </p:cNvPr>
          <p:cNvCxnSpPr/>
          <p:nvPr/>
        </p:nvCxnSpPr>
        <p:spPr>
          <a:xfrm flipV="1">
            <a:off x="2406206" y="3821257"/>
            <a:ext cx="964779" cy="5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E44FEE2-8B5C-A8F2-12AF-7F4648F40AC3}"/>
              </a:ext>
            </a:extLst>
          </p:cNvPr>
          <p:cNvSpPr/>
          <p:nvPr/>
        </p:nvSpPr>
        <p:spPr>
          <a:xfrm>
            <a:off x="3369173" y="3476231"/>
            <a:ext cx="1838875" cy="6927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C30237E-4BC9-AF7D-7F87-2B84865FA8D8}"/>
              </a:ext>
            </a:extLst>
          </p:cNvPr>
          <p:cNvSpPr txBox="1"/>
          <p:nvPr/>
        </p:nvSpPr>
        <p:spPr>
          <a:xfrm>
            <a:off x="3451041" y="3633670"/>
            <a:ext cx="17570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>
                <a:ea typeface="宋体"/>
              </a:rPr>
              <a:t>Preprocessing</a:t>
            </a:r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DEF239AF-C975-A198-D206-A465A973755A}"/>
              </a:ext>
            </a:extLst>
          </p:cNvPr>
          <p:cNvCxnSpPr>
            <a:cxnSpLocks/>
          </p:cNvCxnSpPr>
          <p:nvPr/>
        </p:nvCxnSpPr>
        <p:spPr>
          <a:xfrm flipV="1">
            <a:off x="5208602" y="3827554"/>
            <a:ext cx="964779" cy="5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B9CE3199-C015-84DA-0613-021A83CAD674}"/>
              </a:ext>
            </a:extLst>
          </p:cNvPr>
          <p:cNvSpPr/>
          <p:nvPr/>
        </p:nvSpPr>
        <p:spPr>
          <a:xfrm>
            <a:off x="6171569" y="3186546"/>
            <a:ext cx="1864065" cy="13035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510B656-D751-0ECF-503D-041E4537DDA7}"/>
              </a:ext>
            </a:extLst>
          </p:cNvPr>
          <p:cNvSpPr txBox="1"/>
          <p:nvPr/>
        </p:nvSpPr>
        <p:spPr>
          <a:xfrm>
            <a:off x="6284925" y="3375471"/>
            <a:ext cx="175071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Label dataset (VADER &amp; AFINN)</a:t>
            </a:r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A9025932-63A6-B7BF-D71E-FDEF6F0A153F}"/>
              </a:ext>
            </a:extLst>
          </p:cNvPr>
          <p:cNvCxnSpPr>
            <a:cxnSpLocks/>
          </p:cNvCxnSpPr>
          <p:nvPr/>
        </p:nvCxnSpPr>
        <p:spPr>
          <a:xfrm flipV="1">
            <a:off x="8036188" y="3796065"/>
            <a:ext cx="964779" cy="5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ABAF92C7-3DF7-8B19-B7F8-623E79AA25FF}"/>
              </a:ext>
            </a:extLst>
          </p:cNvPr>
          <p:cNvCxnSpPr/>
          <p:nvPr/>
        </p:nvCxnSpPr>
        <p:spPr>
          <a:xfrm flipH="1">
            <a:off x="8988766" y="2812786"/>
            <a:ext cx="17632" cy="1978682"/>
          </a:xfrm>
          <a:prstGeom prst="straightConnector1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E3C3B4F-0489-0DB3-135E-41EB833F6236}"/>
              </a:ext>
            </a:extLst>
          </p:cNvPr>
          <p:cNvCxnSpPr/>
          <p:nvPr/>
        </p:nvCxnSpPr>
        <p:spPr>
          <a:xfrm>
            <a:off x="8998133" y="2817117"/>
            <a:ext cx="763259" cy="75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E12BA44B-7A9C-A718-1FA3-8029481E3667}"/>
              </a:ext>
            </a:extLst>
          </p:cNvPr>
          <p:cNvCxnSpPr>
            <a:cxnSpLocks/>
          </p:cNvCxnSpPr>
          <p:nvPr/>
        </p:nvCxnSpPr>
        <p:spPr>
          <a:xfrm>
            <a:off x="8960347" y="4788239"/>
            <a:ext cx="763259" cy="75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4F2A08A5-ACE1-6A82-F603-D436D7DC74DA}"/>
              </a:ext>
            </a:extLst>
          </p:cNvPr>
          <p:cNvSpPr/>
          <p:nvPr/>
        </p:nvSpPr>
        <p:spPr>
          <a:xfrm>
            <a:off x="9761156" y="2430843"/>
            <a:ext cx="1272099" cy="7808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F4964E96-7C43-85F9-09ED-F58CF47EC7EA}"/>
              </a:ext>
            </a:extLst>
          </p:cNvPr>
          <p:cNvSpPr/>
          <p:nvPr/>
        </p:nvSpPr>
        <p:spPr>
          <a:xfrm>
            <a:off x="9723371" y="4408263"/>
            <a:ext cx="1297289" cy="7682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6E9A74E-2512-C952-391C-78C3ED36923D}"/>
              </a:ext>
            </a:extLst>
          </p:cNvPr>
          <p:cNvSpPr txBox="1"/>
          <p:nvPr/>
        </p:nvSpPr>
        <p:spPr>
          <a:xfrm>
            <a:off x="10201983" y="2531603"/>
            <a:ext cx="1045388" cy="5667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20E9C83-906A-B065-B59A-E91318626F62}"/>
              </a:ext>
            </a:extLst>
          </p:cNvPr>
          <p:cNvSpPr txBox="1"/>
          <p:nvPr/>
        </p:nvSpPr>
        <p:spPr>
          <a:xfrm>
            <a:off x="9950082" y="2537901"/>
            <a:ext cx="10453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>
                <a:ea typeface="宋体"/>
              </a:rPr>
              <a:t>Naive</a:t>
            </a:r>
            <a:endParaRPr lang="zh-CN" altLang="en-US">
              <a:ea typeface="宋体" panose="02010600030101010101" pitchFamily="2" charset="-122"/>
            </a:endParaRPr>
          </a:p>
          <a:p>
            <a:r>
              <a:rPr lang="zh-CN" altLang="en-US">
                <a:ea typeface="宋体"/>
              </a:rPr>
              <a:t>Bayes</a:t>
            </a:r>
            <a:endParaRPr lang="zh-CN" altLang="en-US" dirty="0">
              <a:ea typeface="宋体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70E8F8F-DBB4-4F08-BD44-7646C639E59E}"/>
              </a:ext>
            </a:extLst>
          </p:cNvPr>
          <p:cNvSpPr txBox="1"/>
          <p:nvPr/>
        </p:nvSpPr>
        <p:spPr>
          <a:xfrm>
            <a:off x="10057140" y="4603487"/>
            <a:ext cx="10579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>
                <a:ea typeface="宋体"/>
              </a:rPr>
              <a:t>SVM</a:t>
            </a:r>
            <a:endParaRPr lang="zh-CN" altLang="en-US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96D8C096-6052-C7F0-432B-0385CA05A6FC}"/>
              </a:ext>
            </a:extLst>
          </p:cNvPr>
          <p:cNvCxnSpPr/>
          <p:nvPr/>
        </p:nvCxnSpPr>
        <p:spPr>
          <a:xfrm>
            <a:off x="8423485" y="3791047"/>
            <a:ext cx="7558" cy="1385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27970B59-25F9-D5C9-D64C-0425364C8220}"/>
              </a:ext>
            </a:extLst>
          </p:cNvPr>
          <p:cNvSpPr/>
          <p:nvPr/>
        </p:nvSpPr>
        <p:spPr>
          <a:xfrm>
            <a:off x="7641524" y="5175057"/>
            <a:ext cx="1574379" cy="6738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09BBD90-8881-4A03-34EB-49AAE6A75643}"/>
              </a:ext>
            </a:extLst>
          </p:cNvPr>
          <p:cNvSpPr txBox="1"/>
          <p:nvPr/>
        </p:nvSpPr>
        <p:spPr>
          <a:xfrm>
            <a:off x="7735986" y="5205933"/>
            <a:ext cx="138545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Stock correlation</a:t>
            </a:r>
          </a:p>
        </p:txBody>
      </p:sp>
    </p:spTree>
    <p:extLst>
      <p:ext uri="{BB962C8B-B14F-4D97-AF65-F5344CB8AC3E}">
        <p14:creationId xmlns:p14="http://schemas.microsoft.com/office/powerpoint/2010/main" val="2323782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0870" y="1005423"/>
            <a:ext cx="4886854" cy="58758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Preprocessing</a:t>
            </a:r>
            <a:br>
              <a:rPr lang="en-US" dirty="0">
                <a:solidFill>
                  <a:schemeClr val="tx1"/>
                </a:solidFill>
              </a:rPr>
            </a:b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7880" y="596090"/>
            <a:ext cx="10653930" cy="55902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dirty="0">
              <a:ea typeface="宋体"/>
            </a:endParaRPr>
          </a:p>
          <a:p>
            <a:pPr marL="0" indent="0">
              <a:buNone/>
            </a:pPr>
            <a:endParaRPr lang="en-US" altLang="zh-CN" dirty="0">
              <a:ea typeface="宋体"/>
            </a:endParaRPr>
          </a:p>
          <a:p>
            <a:pPr marL="0" indent="0">
              <a:buNone/>
            </a:pPr>
            <a:r>
              <a:rPr lang="en-US" altLang="zh-CN" dirty="0">
                <a:ea typeface="宋体"/>
              </a:rPr>
              <a:t>1. Remove RT beginning words, remove username, remove URLs, remove single numbers</a:t>
            </a:r>
            <a:endParaRPr lang="en-US" altLang="zh-CN" dirty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>
                <a:ea typeface="宋体"/>
              </a:rPr>
              <a:t>    e.g. @username, ''</a:t>
            </a:r>
            <a:r>
              <a:rPr lang="en-US" altLang="zh-CN" dirty="0">
                <a:solidFill>
                  <a:schemeClr val="tx2"/>
                </a:solidFill>
                <a:ea typeface="宋体"/>
              </a:rPr>
              <a:t> </a:t>
            </a:r>
            <a:r>
              <a:rPr lang="en-US" dirty="0">
                <a:solidFill>
                  <a:schemeClr val="tx2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http://cnb.cx/1xsBWIT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altLang="zh-CN">
                <a:ea typeface="宋体"/>
              </a:rPr>
              <a:t>"</a:t>
            </a:r>
          </a:p>
          <a:p>
            <a:pPr marL="0" indent="0">
              <a:buNone/>
            </a:pPr>
            <a:r>
              <a:rPr lang="en-US" altLang="zh-CN" dirty="0">
                <a:ea typeface="宋体"/>
              </a:rPr>
              <a:t> 2. Remove punctations, lower tweets</a:t>
            </a:r>
          </a:p>
          <a:p>
            <a:pPr marL="0" indent="0">
              <a:buNone/>
            </a:pPr>
            <a:r>
              <a:rPr lang="en-US" altLang="zh-CN">
                <a:ea typeface="宋体"/>
              </a:rPr>
              <a:t>   e.g. "</a:t>
            </a:r>
            <a:r>
              <a:rPr lang="en-US">
                <a:ea typeface="+mn-lt"/>
                <a:cs typeface="+mn-lt"/>
              </a:rPr>
              <a:t>!()-[]{};:'"\,&lt;&gt;./?@#$%^&amp;*_~</a:t>
            </a:r>
            <a:r>
              <a:rPr lang="en-US" altLang="zh-CN">
                <a:ea typeface="宋体"/>
              </a:rPr>
              <a:t>"</a:t>
            </a:r>
          </a:p>
          <a:p>
            <a:pPr marL="0" indent="0">
              <a:buNone/>
            </a:pPr>
            <a:r>
              <a:rPr lang="en-US" altLang="zh-CN">
                <a:ea typeface="宋体"/>
              </a:rPr>
              <a:t> 3. tokenization</a:t>
            </a:r>
            <a:endParaRPr lang="en-US"/>
          </a:p>
          <a:p>
            <a:pPr marL="0" indent="0">
              <a:buNone/>
            </a:pPr>
            <a:r>
              <a:rPr lang="en-US" altLang="zh-CN" dirty="0">
                <a:ea typeface="宋体"/>
              </a:rPr>
              <a:t> 4. remove </a:t>
            </a:r>
            <a:r>
              <a:rPr lang="en-US" altLang="zh-CN" dirty="0" err="1">
                <a:ea typeface="宋体"/>
              </a:rPr>
              <a:t>stopwords</a:t>
            </a:r>
            <a:endParaRPr lang="en-US" altLang="zh-CN" dirty="0">
              <a:ea typeface="宋体"/>
            </a:endParaRPr>
          </a:p>
          <a:p>
            <a:pPr marL="0" indent="0">
              <a:buNone/>
            </a:pPr>
            <a:r>
              <a:rPr lang="en-US" altLang="zh-CN" dirty="0">
                <a:ea typeface="宋体"/>
              </a:rPr>
              <a:t>     e.g. </a:t>
            </a:r>
            <a:r>
              <a:rPr lang="en-US" dirty="0">
                <a:ea typeface="+mn-lt"/>
                <a:cs typeface="+mn-lt"/>
              </a:rPr>
              <a:t>“a”, “the”, “is”, “are" and </a:t>
            </a:r>
            <a:r>
              <a:rPr lang="en-US" dirty="0" err="1">
                <a:ea typeface="+mn-lt"/>
                <a:cs typeface="+mn-lt"/>
              </a:rPr>
              <a:t>etc</a:t>
            </a:r>
            <a:endParaRPr lang="en-US" altLang="zh-CN" dirty="0" err="1">
              <a:ea typeface="宋体"/>
            </a:endParaRPr>
          </a:p>
          <a:p>
            <a:pPr marL="0" indent="0">
              <a:buNone/>
            </a:pPr>
            <a:r>
              <a:rPr lang="en-US" altLang="zh-CN" dirty="0">
                <a:ea typeface="宋体"/>
              </a:rPr>
              <a:t> 5. Lemmatization &amp; Pos-tagging</a:t>
            </a:r>
          </a:p>
          <a:p>
            <a:pPr marL="0" indent="0">
              <a:buNone/>
            </a:pPr>
            <a:r>
              <a:rPr lang="en-US" altLang="zh-CN" dirty="0">
                <a:ea typeface="宋体"/>
              </a:rPr>
              <a:t>     Tagged as ADJ, VERB, NOUN, ADV</a:t>
            </a:r>
          </a:p>
          <a:p>
            <a:pPr marL="0" indent="0">
              <a:buNone/>
            </a:pPr>
            <a:r>
              <a:rPr lang="en-US" altLang="zh-CN" dirty="0">
                <a:ea typeface="宋体"/>
              </a:rPr>
              <a:t>    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4" descr="图形用户界面, 文本, 应用程序, 电子邮件&#10;&#10;已自动生成说明">
            <a:extLst>
              <a:ext uri="{FF2B5EF4-FFF2-40B4-BE49-F238E27FC236}">
                <a16:creationId xmlns:a16="http://schemas.microsoft.com/office/drawing/2014/main" id="{79474302-76C8-6068-AB5B-22CA28C40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714" y="725117"/>
            <a:ext cx="8441140" cy="2348392"/>
          </a:xfrm>
          <a:prstGeom prst="rect">
            <a:avLst/>
          </a:prstGeom>
        </p:spPr>
      </p:pic>
      <p:pic>
        <p:nvPicPr>
          <p:cNvPr id="5" name="图片 5" descr="文本&#10;&#10;已自动生成说明">
            <a:extLst>
              <a:ext uri="{FF2B5EF4-FFF2-40B4-BE49-F238E27FC236}">
                <a16:creationId xmlns:a16="http://schemas.microsoft.com/office/drawing/2014/main" id="{A98CDEE8-8D69-56FB-60EE-1A0263786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714" y="3387452"/>
            <a:ext cx="8441140" cy="245439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387FB09-80C5-3614-E22E-A97D24D958EC}"/>
              </a:ext>
            </a:extLst>
          </p:cNvPr>
          <p:cNvSpPr txBox="1"/>
          <p:nvPr/>
        </p:nvSpPr>
        <p:spPr>
          <a:xfrm>
            <a:off x="3650776" y="3059373"/>
            <a:ext cx="48904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First 10 tweets before preprocessing</a:t>
            </a:r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8722AFF-2D75-899C-E80A-19F242F073D0}"/>
              </a:ext>
            </a:extLst>
          </p:cNvPr>
          <p:cNvSpPr txBox="1"/>
          <p:nvPr/>
        </p:nvSpPr>
        <p:spPr>
          <a:xfrm>
            <a:off x="3872552" y="5840104"/>
            <a:ext cx="48904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First 10 tweets after preprocessing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872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570" y="956265"/>
            <a:ext cx="5170178" cy="587584"/>
          </a:xfrm>
        </p:spPr>
        <p:txBody>
          <a:bodyPr/>
          <a:lstStyle/>
          <a:p>
            <a:pPr>
              <a:tabLst>
                <a:tab pos="3308350" algn="l"/>
              </a:tabLs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VADER &amp; AFINN</a:t>
            </a:r>
          </a:p>
        </p:txBody>
      </p:sp>
      <p:pic>
        <p:nvPicPr>
          <p:cNvPr id="2" name="图片 2" descr="图表, 条形图&#10;&#10;已自动生成说明">
            <a:extLst>
              <a:ext uri="{FF2B5EF4-FFF2-40B4-BE49-F238E27FC236}">
                <a16:creationId xmlns:a16="http://schemas.microsoft.com/office/drawing/2014/main" id="{7BC5383D-A018-973F-1E17-B6263543B8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49588" y="666887"/>
            <a:ext cx="4431842" cy="2854074"/>
          </a:xfrm>
        </p:spPr>
      </p:pic>
      <p:pic>
        <p:nvPicPr>
          <p:cNvPr id="3" name="图片 5" descr="图表, 条形图&#10;&#10;已自动生成说明">
            <a:extLst>
              <a:ext uri="{FF2B5EF4-FFF2-40B4-BE49-F238E27FC236}">
                <a16:creationId xmlns:a16="http://schemas.microsoft.com/office/drawing/2014/main" id="{ACAE2BD9-38E1-894A-51FF-750045AF6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781" y="3433291"/>
            <a:ext cx="4487612" cy="275603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DCFE01D-864B-26EF-0892-FC19CBC59C7B}"/>
              </a:ext>
            </a:extLst>
          </p:cNvPr>
          <p:cNvSpPr txBox="1"/>
          <p:nvPr/>
        </p:nvSpPr>
        <p:spPr>
          <a:xfrm>
            <a:off x="1045389" y="1712925"/>
            <a:ext cx="517656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A lexicon, rule-based sentiment analysis tool</a:t>
            </a:r>
          </a:p>
          <a:p>
            <a:endParaRPr lang="zh-CN" altLang="en-US" dirty="0">
              <a:ea typeface="宋体"/>
            </a:endParaRPr>
          </a:p>
          <a:p>
            <a:r>
              <a:rPr lang="zh-CN" altLang="en-US">
                <a:ea typeface="宋体"/>
              </a:rPr>
              <a:t>A wordlist-based tool for sentiment analysis</a:t>
            </a:r>
            <a:endParaRPr lang="zh-CN" altLang="en-US" dirty="0">
              <a:ea typeface="宋体"/>
            </a:endParaRPr>
          </a:p>
        </p:txBody>
      </p:sp>
      <p:pic>
        <p:nvPicPr>
          <p:cNvPr id="6" name="图片 6" descr="图表, 直方图&#10;&#10;已自动生成说明">
            <a:extLst>
              <a:ext uri="{FF2B5EF4-FFF2-40B4-BE49-F238E27FC236}">
                <a16:creationId xmlns:a16="http://schemas.microsoft.com/office/drawing/2014/main" id="{E5A412FD-C403-3A30-0F24-041B86648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879" y="2909773"/>
            <a:ext cx="2743200" cy="2763787"/>
          </a:xfrm>
          <a:prstGeom prst="rect">
            <a:avLst/>
          </a:prstGeom>
        </p:spPr>
      </p:pic>
      <p:pic>
        <p:nvPicPr>
          <p:cNvPr id="7" name="图片 7" descr="图表, 直方图&#10;&#10;已自动生成说明">
            <a:extLst>
              <a:ext uri="{FF2B5EF4-FFF2-40B4-BE49-F238E27FC236}">
                <a16:creationId xmlns:a16="http://schemas.microsoft.com/office/drawing/2014/main" id="{D5D4DD69-468B-3F65-548D-7AEB441AFD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8550" y="2912360"/>
            <a:ext cx="2743200" cy="275861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3CB994D-0A90-EE6F-9ACE-943363375E56}"/>
              </a:ext>
            </a:extLst>
          </p:cNvPr>
          <p:cNvSpPr txBox="1"/>
          <p:nvPr/>
        </p:nvSpPr>
        <p:spPr>
          <a:xfrm>
            <a:off x="1887939" y="5777551"/>
            <a:ext cx="3730387" cy="375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    Sentiment score distribution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897ED528-0562-4C2A-2B85-AE7DB520C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宋体"/>
              </a:rPr>
              <a:t>Stock and SENTIMENT correlation</a:t>
            </a:r>
            <a:endParaRPr lang="zh-CN" altLang="en-US"/>
          </a:p>
        </p:txBody>
      </p:sp>
      <p:pic>
        <p:nvPicPr>
          <p:cNvPr id="15" name="图片 15" descr="表格&#10;&#10;已自动生成说明">
            <a:extLst>
              <a:ext uri="{FF2B5EF4-FFF2-40B4-BE49-F238E27FC236}">
                <a16:creationId xmlns:a16="http://schemas.microsoft.com/office/drawing/2014/main" id="{5AD9631A-9380-DB78-D4F4-3F60C9B88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057" y="2066301"/>
            <a:ext cx="6519079" cy="280501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25D0CA3A-D17E-2948-8CCB-F23727E74B8D}"/>
              </a:ext>
            </a:extLst>
          </p:cNvPr>
          <p:cNvSpPr txBox="1"/>
          <p:nvPr/>
        </p:nvSpPr>
        <p:spPr>
          <a:xfrm>
            <a:off x="8336507" y="2183642"/>
            <a:ext cx="3036626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CA" altLang="zh-CN" dirty="0">
                <a:ea typeface="+mn-lt"/>
                <a:cs typeface="+mn-lt"/>
              </a:rPr>
              <a:t>H0 (Null hypothesis): there is no correlation between sentiment and stock.</a:t>
            </a:r>
            <a:endParaRPr lang="zh-CN" dirty="0">
              <a:ea typeface="+mn-lt"/>
              <a:cs typeface="+mn-lt"/>
            </a:endParaRPr>
          </a:p>
          <a:p>
            <a:endParaRPr lang="en-CA" altLang="zh-CN" dirty="0">
              <a:ea typeface="+mn-lt"/>
              <a:cs typeface="+mn-lt"/>
            </a:endParaRPr>
          </a:p>
          <a:p>
            <a:r>
              <a:rPr lang="en-CA" altLang="zh-CN" dirty="0">
                <a:ea typeface="+mn-lt"/>
                <a:cs typeface="+mn-lt"/>
              </a:rPr>
              <a:t>H1(Alternate hypothesis): there is a correlation between sentiment and stock</a:t>
            </a:r>
            <a:endParaRPr lang="zh-CN" dirty="0">
              <a:ea typeface="+mn-lt"/>
              <a:cs typeface="+mn-lt"/>
            </a:endParaRPr>
          </a:p>
          <a:p>
            <a:pPr algn="l"/>
            <a:endParaRPr lang="zh-CN" altLang="en-US" dirty="0"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745143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ea typeface="宋体"/>
              </a:rPr>
              <a:t>TF-IDF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ea typeface="宋体"/>
              </a:rPr>
              <a:t>TF: term frequency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zh-CN" altLang="en-US">
                <a:ea typeface="宋体"/>
              </a:rPr>
              <a:t>IDF: inverse document frequency</a:t>
            </a:r>
          </a:p>
          <a:p>
            <a:pPr>
              <a:lnSpc>
                <a:spcPts val="2000"/>
              </a:lnSpc>
            </a:pPr>
            <a:endParaRPr lang="zh-CN" altLang="en-US"/>
          </a:p>
          <a:p>
            <a:pPr>
              <a:lnSpc>
                <a:spcPts val="2000"/>
              </a:lnSpc>
            </a:pPr>
            <a:r>
              <a:rPr lang="en-US" altLang="zh-CN" dirty="0">
                <a:ea typeface="宋体"/>
              </a:rPr>
              <a:t> </a:t>
            </a:r>
            <a:r>
              <a:rPr lang="en-US" altLang="zh-CN" dirty="0">
                <a:ea typeface="宋体"/>
                <a:cs typeface="+mn-lt"/>
              </a:rPr>
              <a:t>     </a:t>
            </a:r>
            <a:r>
              <a:rPr lang="zh-CN">
                <a:ea typeface="+mn-lt"/>
                <a:cs typeface="+mn-lt"/>
              </a:rPr>
              <a:t>𝑤𝑡 = 𝑡𝑓𝑡 ⋅log(𝑁 / 𝐷𝐹𝑡</a:t>
            </a:r>
            <a:r>
              <a:rPr lang="zh-CN" altLang="en-US">
                <a:ea typeface="+mn-lt"/>
                <a:cs typeface="+mn-lt"/>
              </a:rPr>
              <a:t> </a:t>
            </a:r>
            <a:r>
              <a:rPr lang="en-US" altLang="zh-CN" dirty="0">
                <a:ea typeface="+mn-lt"/>
                <a:cs typeface="+mn-lt"/>
              </a:rPr>
              <a:t>) f</a:t>
            </a:r>
            <a:r>
              <a:rPr lang="en-US" dirty="0">
                <a:ea typeface="+mn-lt"/>
                <a:cs typeface="+mn-lt"/>
              </a:rPr>
              <a:t>or term t</a:t>
            </a:r>
            <a:endParaRPr lang="zh-CN" dirty="0">
              <a:ea typeface="+mn-lt"/>
              <a:cs typeface="+mn-lt"/>
            </a:endParaRPr>
          </a:p>
          <a:p>
            <a:pPr>
              <a:lnSpc>
                <a:spcPts val="2000"/>
              </a:lnSpc>
            </a:pPr>
            <a:r>
              <a:rPr lang="en-US" altLang="zh-CN" dirty="0">
                <a:ea typeface="宋体"/>
              </a:rPr>
              <a:t>       </a:t>
            </a:r>
          </a:p>
        </p:txBody>
      </p:sp>
      <p:pic>
        <p:nvPicPr>
          <p:cNvPr id="11" name="图片 12" descr="表格&#10;&#10;已自动生成说明">
            <a:extLst>
              <a:ext uri="{FF2B5EF4-FFF2-40B4-BE49-F238E27FC236}">
                <a16:creationId xmlns:a16="http://schemas.microsoft.com/office/drawing/2014/main" id="{DB1FD8DB-00B0-99DD-DAD9-A1F0EAAFC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4014" y="1454324"/>
            <a:ext cx="6746541" cy="302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8F50AC8-0D27-879D-AEF2-36B22F7D77C3}"/>
              </a:ext>
            </a:extLst>
          </p:cNvPr>
          <p:cNvSpPr txBox="1"/>
          <p:nvPr/>
        </p:nvSpPr>
        <p:spPr>
          <a:xfrm>
            <a:off x="909850" y="1535372"/>
            <a:ext cx="5265759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Naive Bayes classifier</a:t>
            </a:r>
            <a:endParaRPr lang="zh-CN" altLang="en-US" dirty="0">
              <a:ea typeface="宋体"/>
            </a:endParaRPr>
          </a:p>
          <a:p>
            <a:endParaRPr lang="zh-CN" altLang="en-US" dirty="0">
              <a:ea typeface="宋体"/>
            </a:endParaRPr>
          </a:p>
          <a:p>
            <a:pPr marL="285750" indent="-285750">
              <a:buFont typeface="Arial"/>
              <a:buChar char="•"/>
            </a:pPr>
            <a:r>
              <a:rPr lang="en-CA" altLang="zh-CN" dirty="0">
                <a:ea typeface="+mn-lt"/>
                <a:cs typeface="+mn-lt"/>
              </a:rPr>
              <a:t>A well-known Bayesian network classifier is the Naïve Bayes’ classifier is a probabilistic classifier based on Bayes’ theorem, considering Naïve (Strong) independence assumption. (Dey, et al. 2016)</a:t>
            </a:r>
          </a:p>
          <a:p>
            <a:r>
              <a:rPr lang="en-CA" altLang="zh-CN" dirty="0">
                <a:ea typeface="宋体"/>
              </a:rPr>
              <a:t>    Bayes' theorem: </a:t>
            </a:r>
          </a:p>
          <a:p>
            <a:r>
              <a:rPr lang="en-CA" altLang="zh-CN" dirty="0">
                <a:ea typeface="宋体"/>
              </a:rPr>
              <a:t>              P(A|B) = P(B|A)P(A) / P(B)</a:t>
            </a:r>
            <a:endParaRPr lang="en-CA" altLang="zh-CN" dirty="0">
              <a:ea typeface="宋体"/>
              <a:cs typeface="+mn-lt"/>
            </a:endParaRPr>
          </a:p>
          <a:p>
            <a:endParaRPr lang="en-CA" altLang="zh-CN" dirty="0">
              <a:ea typeface="宋体"/>
            </a:endParaRPr>
          </a:p>
          <a:p>
            <a:r>
              <a:rPr lang="en-CA" altLang="zh-CN" dirty="0">
                <a:ea typeface="宋体"/>
              </a:rPr>
              <a:t>    Assumption: feature independence </a:t>
            </a:r>
          </a:p>
          <a:p>
            <a:endParaRPr lang="en-CA" altLang="zh-CN" dirty="0">
              <a:ea typeface="宋体"/>
            </a:endParaRPr>
          </a:p>
          <a:p>
            <a:pPr marL="285750" indent="-285750">
              <a:buFont typeface="Arial"/>
              <a:buChar char="•"/>
            </a:pPr>
            <a:r>
              <a:rPr lang="en-CA" altLang="zh-CN" dirty="0">
                <a:ea typeface="宋体"/>
              </a:rPr>
              <a:t>Application: Sentiment analysis, Email spam filtering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5334278-EFDA-E0A8-C811-7A5C9A306AB3}"/>
              </a:ext>
            </a:extLst>
          </p:cNvPr>
          <p:cNvSpPr txBox="1"/>
          <p:nvPr/>
        </p:nvSpPr>
        <p:spPr>
          <a:xfrm>
            <a:off x="6243852" y="1535372"/>
            <a:ext cx="5248699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>
                <a:ea typeface="宋体"/>
              </a:rPr>
              <a:t>Support Vector Machine (SVM)</a:t>
            </a:r>
          </a:p>
          <a:p>
            <a:endParaRPr lang="zh-CN" altLang="en-US" dirty="0">
              <a:ea typeface="宋体"/>
            </a:endParaRPr>
          </a:p>
          <a:p>
            <a:pPr marL="285750" indent="-285750">
              <a:buFont typeface="Arial"/>
              <a:buChar char="•"/>
            </a:pPr>
            <a:r>
              <a:rPr lang="en-CA" altLang="zh-CN" dirty="0">
                <a:ea typeface="+mn-lt"/>
                <a:cs typeface="+mn-lt"/>
              </a:rPr>
              <a:t>“Support Vector Machine” (SVM) is a supervised machine learning algorithm that can be used for both classification and regression challenges. However, it is mostly used in classification problems. (</a:t>
            </a:r>
            <a:r>
              <a:rPr lang="en-US" altLang="zh-CN" dirty="0">
                <a:ea typeface="+mn-lt"/>
                <a:cs typeface="+mn-lt"/>
              </a:rPr>
              <a:t>Ray, 2017)</a:t>
            </a:r>
            <a:r>
              <a:rPr lang="en-CA" altLang="zh-CN" dirty="0">
                <a:ea typeface="+mn-lt"/>
                <a:cs typeface="+mn-lt"/>
              </a:rPr>
              <a:t> </a:t>
            </a:r>
            <a:r>
              <a:rPr lang="en-CA" dirty="0">
                <a:ea typeface="+mn-lt"/>
                <a:cs typeface="+mn-lt"/>
              </a:rPr>
              <a:t>SVM performs classification by finding the hyper-plane that differentiate the classes we plotted in n-dimensional space. (</a:t>
            </a:r>
            <a:r>
              <a:rPr lang="en-US" dirty="0">
                <a:ea typeface="+mn-lt"/>
                <a:cs typeface="+mn-lt"/>
              </a:rPr>
              <a:t>Reddy, 2020</a:t>
            </a:r>
            <a:r>
              <a:rPr lang="en-CA" dirty="0">
                <a:ea typeface="+mn-lt"/>
                <a:cs typeface="+mn-lt"/>
              </a:rPr>
              <a:t>)</a:t>
            </a:r>
          </a:p>
          <a:p>
            <a:pPr marL="285750" indent="-285750">
              <a:buFont typeface="Arial"/>
              <a:buChar char="•"/>
            </a:pPr>
            <a:endParaRPr lang="en-CA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CA" altLang="zh-CN" dirty="0">
                <a:ea typeface="宋体"/>
                <a:cs typeface="+mn-lt"/>
              </a:rPr>
              <a:t>Application: Text classification, Sentiment Analysis, image classification</a:t>
            </a:r>
            <a:endParaRPr lang="en-CA" altLang="zh-CN" dirty="0">
              <a:ea typeface="宋体" panose="02010600030101010101" pitchFamily="2" charset="-122"/>
            </a:endParaRPr>
          </a:p>
          <a:p>
            <a:endParaRPr lang="en-CA" altLang="zh-CN" dirty="0"/>
          </a:p>
        </p:txBody>
      </p:sp>
    </p:spTree>
    <p:extLst>
      <p:ext uri="{BB962C8B-B14F-4D97-AF65-F5344CB8AC3E}">
        <p14:creationId xmlns:p14="http://schemas.microsoft.com/office/powerpoint/2010/main" val="201754336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les Pitch" id="{BA0280BF-E6B4-464B-BF28-F0D2A23065D1}" vid="{A1F0DEB3-06CD-4A85-8D08-B66BE056CE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FD056C4-A927-4BAC-8BD5-4F73ED8EFD7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B4A24C-CCE9-4740-BAFA-219F1C86C7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FDE7DE8-0743-4BE4-AE4C-DC7F07012C0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Copy version (1)</Template>
  <TotalTime>0</TotalTime>
  <Words>273</Words>
  <Application>Microsoft Office PowerPoint</Application>
  <PresentationFormat>宽屏</PresentationFormat>
  <Paragraphs>31</Paragraphs>
  <Slides>14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RetrospectVTI</vt:lpstr>
      <vt:lpstr>Apple inc. Twitter sentiment analysis and stock correlation</vt:lpstr>
      <vt:lpstr>Sentiment analysis</vt:lpstr>
      <vt:lpstr>Framework</vt:lpstr>
      <vt:lpstr>Preprocessing </vt:lpstr>
      <vt:lpstr>PowerPoint 演示文稿</vt:lpstr>
      <vt:lpstr>VADER &amp; AFINN</vt:lpstr>
      <vt:lpstr>Stock and SENTIMENT correlation</vt:lpstr>
      <vt:lpstr>Feature extraction</vt:lpstr>
      <vt:lpstr>PowerPoint 演示文稿</vt:lpstr>
      <vt:lpstr>Evaluation metrics</vt:lpstr>
      <vt:lpstr>AFFIN AND VADER METRIC TABLE</vt:lpstr>
      <vt:lpstr>Future work</vt:lpstr>
      <vt:lpstr>Questions?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Party</dc:title>
  <dc:creator/>
  <cp:lastModifiedBy/>
  <cp:revision>641</cp:revision>
  <dcterms:created xsi:type="dcterms:W3CDTF">2022-12-03T19:02:24Z</dcterms:created>
  <dcterms:modified xsi:type="dcterms:W3CDTF">2022-12-06T05:48:34Z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